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1"/>
  </p:notesMasterIdLst>
  <p:handoutMasterIdLst>
    <p:handoutMasterId r:id="rId32"/>
  </p:handoutMasterIdLst>
  <p:sldIdLst>
    <p:sldId id="298" r:id="rId5"/>
    <p:sldId id="301" r:id="rId6"/>
    <p:sldId id="280" r:id="rId7"/>
    <p:sldId id="331" r:id="rId8"/>
    <p:sldId id="332" r:id="rId9"/>
    <p:sldId id="333" r:id="rId10"/>
    <p:sldId id="335" r:id="rId11"/>
    <p:sldId id="336" r:id="rId12"/>
    <p:sldId id="337" r:id="rId13"/>
    <p:sldId id="334" r:id="rId14"/>
    <p:sldId id="302" r:id="rId15"/>
    <p:sldId id="327" r:id="rId16"/>
    <p:sldId id="303" r:id="rId17"/>
    <p:sldId id="308" r:id="rId18"/>
    <p:sldId id="309" r:id="rId19"/>
    <p:sldId id="310" r:id="rId20"/>
    <p:sldId id="311" r:id="rId21"/>
    <p:sldId id="312" r:id="rId22"/>
    <p:sldId id="313" r:id="rId23"/>
    <p:sldId id="315" r:id="rId24"/>
    <p:sldId id="329" r:id="rId25"/>
    <p:sldId id="317" r:id="rId26"/>
    <p:sldId id="322" r:id="rId27"/>
    <p:sldId id="323" r:id="rId28"/>
    <p:sldId id="326" r:id="rId29"/>
    <p:sldId id="328" r:id="rId30"/>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19" autoAdjust="0"/>
  </p:normalViewPr>
  <p:slideViewPr>
    <p:cSldViewPr snapToGrid="0">
      <p:cViewPr varScale="1">
        <p:scale>
          <a:sx n="119" d="100"/>
          <a:sy n="119" d="100"/>
        </p:scale>
        <p:origin x="300" y="102"/>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2023/6/4</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2023/6/4</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biblio.ugent.be/publication/2958608/file/6776017.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評価モデル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 Sequence</a:t>
            </a:r>
            <a:r>
              <a:rPr lang="ja-JP" altLang="en-US" sz="3200" dirty="0"/>
              <a:t>の長さ</a:t>
            </a:r>
            <a:endParaRPr lang="en-US" altLang="ja-JP" sz="3200" dirty="0"/>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472953"/>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研究発表</a:t>
            </a:r>
            <a:r>
              <a:rPr lang="en-US" altLang="ja-JP" sz="4600" dirty="0">
                <a:solidFill>
                  <a:schemeClr val="bg1"/>
                </a:solidFill>
              </a:rPr>
              <a:t>13</a:t>
            </a:r>
            <a:br>
              <a:rPr lang="en-US" altLang="ja-JP" sz="4400" dirty="0">
                <a:solidFill>
                  <a:schemeClr val="bg1"/>
                </a:solidFill>
              </a:rPr>
            </a:br>
            <a:r>
              <a:rPr lang="en-US" altLang="ja-JP" sz="2100" dirty="0">
                <a:solidFill>
                  <a:schemeClr val="bg1"/>
                </a:solidFill>
              </a:rPr>
              <a:t>A model based on BERT for assigning VAD scores to sentences.</a:t>
            </a: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Tree>
    <p:extLst>
      <p:ext uri="{BB962C8B-B14F-4D97-AF65-F5344CB8AC3E}">
        <p14:creationId xmlns:p14="http://schemas.microsoft.com/office/powerpoint/2010/main" val="3255203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というのは、相手の立場から物事を理解したり、考える能力である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endParaRPr kumimoji="1" lang="ja-JP" altLang="en-US"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8022131" y="6408484"/>
            <a:ext cx="4057170" cy="461665"/>
          </a:xfrm>
          <a:prstGeom prst="rect">
            <a:avLst/>
          </a:prstGeom>
          <a:noFill/>
        </p:spPr>
        <p:txBody>
          <a:bodyPr wrap="square" rtlCol="0">
            <a:spAutoFit/>
          </a:bodyPr>
          <a:lstStyle/>
          <a:p>
            <a:r>
              <a:rPr lang="en-US" altLang="ja-JP" sz="1200" b="0" i="0" dirty="0">
                <a:solidFill>
                  <a:schemeClr val="bg1"/>
                </a:solidFill>
                <a:effectLst/>
                <a:latin typeface="-apple-system"/>
              </a:rPr>
              <a:t>Emo Bank </a:t>
            </a:r>
            <a:r>
              <a:rPr lang="en-US" altLang="ja-JP" sz="12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200" b="0" i="0" dirty="0">
                <a:solidFill>
                  <a:schemeClr val="bg1"/>
                </a:solidFill>
                <a:effectLst/>
                <a:latin typeface="-apple-system"/>
              </a:rPr>
              <a:t> (</a:t>
            </a:r>
            <a:r>
              <a:rPr lang="en-US" altLang="ja-JP" sz="1200" b="0" i="0" dirty="0" err="1">
                <a:solidFill>
                  <a:schemeClr val="bg1"/>
                </a:solidFill>
                <a:effectLst/>
                <a:latin typeface="-apple-system"/>
              </a:rPr>
              <a:t>Bostan</a:t>
            </a:r>
            <a:r>
              <a:rPr lang="en-US" altLang="ja-JP" sz="1200" b="0" i="0" dirty="0">
                <a:solidFill>
                  <a:schemeClr val="bg1"/>
                </a:solidFill>
                <a:effectLst/>
                <a:latin typeface="-apple-system"/>
              </a:rPr>
              <a:t> &amp; Klinger, COLING 2018)</a:t>
            </a:r>
            <a:endParaRPr kumimoji="1" lang="ja-JP" altLang="en-US" sz="1200" dirty="0">
              <a:solidFill>
                <a:schemeClr val="bg1"/>
              </a:solidFill>
            </a:endParaRPr>
          </a:p>
        </p:txBody>
      </p:sp>
    </p:spTree>
    <p:extLst>
      <p:ext uri="{BB962C8B-B14F-4D97-AF65-F5344CB8AC3E}">
        <p14:creationId xmlns:p14="http://schemas.microsoft.com/office/powerpoint/2010/main" val="3930346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sp>
        <p:nvSpPr>
          <p:cNvPr id="9" name="テキスト ボックス 8">
            <a:extLst>
              <a:ext uri="{FF2B5EF4-FFF2-40B4-BE49-F238E27FC236}">
                <a16:creationId xmlns:a16="http://schemas.microsoft.com/office/drawing/2014/main" id="{B79C6A62-123C-A5D2-2EA9-3B3560D97961}"/>
              </a:ext>
            </a:extLst>
          </p:cNvPr>
          <p:cNvSpPr txBox="1"/>
          <p:nvPr/>
        </p:nvSpPr>
        <p:spPr>
          <a:xfrm>
            <a:off x="6400799" y="4087906"/>
            <a:ext cx="3845858" cy="2062103"/>
          </a:xfrm>
          <a:prstGeom prst="rect">
            <a:avLst/>
          </a:prstGeom>
          <a:noFill/>
        </p:spPr>
        <p:txBody>
          <a:bodyPr wrap="square" rtlCol="0">
            <a:spAutoFit/>
          </a:bodyPr>
          <a:lstStyle/>
          <a:p>
            <a:r>
              <a:rPr kumimoji="1" lang="en-US" altLang="ja-JP" sz="3200" dirty="0">
                <a:latin typeface="Abadi" panose="020B0604020104020204" pitchFamily="34" charset="0"/>
              </a:rPr>
              <a:t>Chi square test</a:t>
            </a:r>
          </a:p>
          <a:p>
            <a:r>
              <a:rPr kumimoji="1" lang="en-US" altLang="ja-JP" sz="3200" dirty="0">
                <a:latin typeface="Abadi" panose="020B0604020104020204" pitchFamily="34" charset="0"/>
              </a:rPr>
              <a:t>p-value: 1.0</a:t>
            </a:r>
          </a:p>
          <a:p>
            <a:endParaRPr kumimoji="1" lang="en-US" altLang="ja-JP" sz="3200" dirty="0">
              <a:latin typeface="Abadi" panose="020B0604020104020204" pitchFamily="34" charset="0"/>
            </a:endParaRPr>
          </a:p>
          <a:p>
            <a:r>
              <a:rPr kumimoji="1" lang="en-US" altLang="ja-JP" sz="3200" dirty="0">
                <a:latin typeface="Abadi" panose="020B0604020104020204" pitchFamily="34" charset="0"/>
              </a:rPr>
              <a:t>Cramér’s V: 0.0486</a:t>
            </a:r>
            <a:endParaRPr kumimoji="1" lang="ja-JP" altLang="en-US" sz="3200" dirty="0">
              <a:latin typeface="Abadi" panose="020B0604020104020204" pitchFamily="34" charset="0"/>
            </a:endParaRP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418191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1669D-15B3-DC17-297E-93CE768F685F}"/>
              </a:ext>
            </a:extLst>
          </p:cNvPr>
          <p:cNvSpPr>
            <a:spLocks noGrp="1"/>
          </p:cNvSpPr>
          <p:nvPr>
            <p:ph type="title"/>
          </p:nvPr>
        </p:nvSpPr>
        <p:spPr/>
        <p:txBody>
          <a:bodyPr/>
          <a:lstStyle/>
          <a:p>
            <a:r>
              <a:rPr kumimoji="1" lang="en-US" altLang="ja-JP" dirty="0" err="1"/>
              <a:t>EmoBank</a:t>
            </a:r>
            <a:r>
              <a:rPr kumimoji="1" lang="ja-JP" altLang="en-US" dirty="0"/>
              <a:t>のデータ分析</a:t>
            </a:r>
            <a:br>
              <a:rPr kumimoji="1" lang="en-US" altLang="ja-JP" dirty="0"/>
            </a:br>
            <a:r>
              <a:rPr kumimoji="1" lang="en-US" altLang="ja-JP" dirty="0"/>
              <a:t>Pandas Profiling Report</a:t>
            </a:r>
            <a:endParaRPr lang="ko-KR" altLang="en-US" dirty="0"/>
          </a:p>
        </p:txBody>
      </p:sp>
      <p:pic>
        <p:nvPicPr>
          <p:cNvPr id="5" name="그림 4">
            <a:extLst>
              <a:ext uri="{FF2B5EF4-FFF2-40B4-BE49-F238E27FC236}">
                <a16:creationId xmlns:a16="http://schemas.microsoft.com/office/drawing/2014/main" id="{CBC11970-E80F-3D38-F35B-34CB533F2911}"/>
              </a:ext>
            </a:extLst>
          </p:cNvPr>
          <p:cNvPicPr>
            <a:picLocks noChangeAspect="1"/>
          </p:cNvPicPr>
          <p:nvPr/>
        </p:nvPicPr>
        <p:blipFill rotWithShape="1">
          <a:blip r:embed="rId2"/>
          <a:srcRect l="18697" t="17653" r="50776" b="41408"/>
          <a:stretch/>
        </p:blipFill>
        <p:spPr>
          <a:xfrm>
            <a:off x="1097280" y="2065105"/>
            <a:ext cx="4714468" cy="3556373"/>
          </a:xfrm>
          <a:prstGeom prst="rect">
            <a:avLst/>
          </a:prstGeom>
        </p:spPr>
      </p:pic>
      <p:pic>
        <p:nvPicPr>
          <p:cNvPr id="7" name="그림 6">
            <a:extLst>
              <a:ext uri="{FF2B5EF4-FFF2-40B4-BE49-F238E27FC236}">
                <a16:creationId xmlns:a16="http://schemas.microsoft.com/office/drawing/2014/main" id="{3323053C-342B-5B4D-8577-D0B74796CC6D}"/>
              </a:ext>
            </a:extLst>
          </p:cNvPr>
          <p:cNvPicPr>
            <a:picLocks noChangeAspect="1"/>
          </p:cNvPicPr>
          <p:nvPr/>
        </p:nvPicPr>
        <p:blipFill rotWithShape="1">
          <a:blip r:embed="rId3"/>
          <a:srcRect l="34130" t="35656" r="29719" b="12060"/>
          <a:stretch/>
        </p:blipFill>
        <p:spPr>
          <a:xfrm>
            <a:off x="6748067" y="2065105"/>
            <a:ext cx="4407613" cy="3585682"/>
          </a:xfrm>
          <a:prstGeom prst="rect">
            <a:avLst/>
          </a:prstGeom>
        </p:spPr>
      </p:pic>
      <p:pic>
        <p:nvPicPr>
          <p:cNvPr id="9" name="그림 8">
            <a:extLst>
              <a:ext uri="{FF2B5EF4-FFF2-40B4-BE49-F238E27FC236}">
                <a16:creationId xmlns:a16="http://schemas.microsoft.com/office/drawing/2014/main" id="{8A21B0E7-289B-733F-3CB2-90CCF126278A}"/>
              </a:ext>
            </a:extLst>
          </p:cNvPr>
          <p:cNvPicPr>
            <a:picLocks noChangeAspect="1"/>
          </p:cNvPicPr>
          <p:nvPr/>
        </p:nvPicPr>
        <p:blipFill rotWithShape="1">
          <a:blip r:embed="rId4"/>
          <a:srcRect l="9188" t="30112" r="12153" b="44869"/>
          <a:stretch/>
        </p:blipFill>
        <p:spPr>
          <a:xfrm>
            <a:off x="1768866" y="3000053"/>
            <a:ext cx="8085763" cy="1715786"/>
          </a:xfrm>
          <a:prstGeom prst="rect">
            <a:avLst/>
          </a:prstGeom>
        </p:spPr>
      </p:pic>
    </p:spTree>
    <p:extLst>
      <p:ext uri="{BB962C8B-B14F-4D97-AF65-F5344CB8AC3E}">
        <p14:creationId xmlns:p14="http://schemas.microsoft.com/office/powerpoint/2010/main" val="358677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9AC844-B200-06CF-08DE-5BC57D33E9DA}"/>
              </a:ext>
            </a:extLst>
          </p:cNvPr>
          <p:cNvSpPr>
            <a:spLocks noGrp="1"/>
          </p:cNvSpPr>
          <p:nvPr>
            <p:ph type="title"/>
          </p:nvPr>
        </p:nvSpPr>
        <p:spPr/>
        <p:txBody>
          <a:bodyPr/>
          <a:lstStyle/>
          <a:p>
            <a:r>
              <a:rPr kumimoji="1" lang="en-US" altLang="ja-JP" dirty="0"/>
              <a:t>V</a:t>
            </a:r>
            <a:r>
              <a:rPr kumimoji="1" lang="ja-JP" altLang="en-US" dirty="0"/>
              <a:t>と</a:t>
            </a:r>
            <a:r>
              <a:rPr lang="en-US" altLang="ja-JP" dirty="0"/>
              <a:t>A</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E3D94CF8-88FD-EAE3-9037-26271376B103}"/>
              </a:ext>
            </a:extLst>
          </p:cNvPr>
          <p:cNvSpPr>
            <a:spLocks noGrp="1"/>
          </p:cNvSpPr>
          <p:nvPr>
            <p:ph idx="1"/>
          </p:nvPr>
        </p:nvSpPr>
        <p:spPr>
          <a:xfrm>
            <a:off x="894903" y="2239164"/>
            <a:ext cx="5059680" cy="3973377"/>
          </a:xfrm>
        </p:spPr>
        <p:txBody>
          <a:bodyPr>
            <a:normAutofit lnSpcReduction="10000"/>
          </a:bodyPr>
          <a:lstStyle/>
          <a:p>
            <a:r>
              <a:rPr kumimoji="1" lang="en-US" altLang="ja-JP" sz="1700" dirty="0" err="1"/>
              <a:t>Mihalis</a:t>
            </a:r>
            <a:r>
              <a:rPr kumimoji="1" lang="en-US" altLang="ja-JP" sz="1700" dirty="0"/>
              <a:t> A. Nicolaou et </a:t>
            </a:r>
            <a:r>
              <a:rPr kumimoji="1" lang="en-US" altLang="ja-JP" sz="1700" dirty="0" err="1"/>
              <a:t>al.,"Correlated</a:t>
            </a:r>
            <a:r>
              <a:rPr kumimoji="1" lang="en-US" altLang="ja-JP" sz="1700" dirty="0"/>
              <a:t>-spaces regression for learning continuous emotion dimensions", MM '13: Proceedings of the 21st ACM international conference on Multimedia, 2013</a:t>
            </a:r>
          </a:p>
          <a:p>
            <a:r>
              <a:rPr lang="en-US" altLang="ja-JP" sz="1700" dirty="0" err="1"/>
              <a:t>Ligang</a:t>
            </a:r>
            <a:r>
              <a:rPr lang="en-US" altLang="ja-JP" sz="1700" dirty="0"/>
              <a:t> Zhang et </a:t>
            </a:r>
            <a:r>
              <a:rPr lang="en-US" altLang="ja-JP" sz="1700" dirty="0" err="1"/>
              <a:t>al.,"Representation</a:t>
            </a:r>
            <a:r>
              <a:rPr lang="en-US" altLang="ja-JP" sz="1700" dirty="0"/>
              <a:t> of facial expression categories in continuous arousal–valence space: Feature and correlation", Image and Vision Computing, 2014</a:t>
            </a:r>
          </a:p>
          <a:p>
            <a:r>
              <a:rPr kumimoji="1" lang="en-US" altLang="ja-JP" sz="2800" dirty="0"/>
              <a:t>V</a:t>
            </a:r>
            <a:r>
              <a:rPr kumimoji="1" lang="ja-JP" altLang="en-US" sz="2800" dirty="0"/>
              <a:t>と</a:t>
            </a:r>
            <a:r>
              <a:rPr lang="en-US" altLang="ja-JP" sz="2800" dirty="0"/>
              <a:t>A</a:t>
            </a:r>
            <a:r>
              <a:rPr kumimoji="1" lang="ja-JP" altLang="en-US" sz="2800" dirty="0"/>
              <a:t>の間、</a:t>
            </a:r>
            <a:r>
              <a:rPr kumimoji="1" lang="ja-JP" altLang="en-US" sz="2800" b="1" dirty="0"/>
              <a:t>弱い相関関係</a:t>
            </a:r>
            <a:r>
              <a:rPr kumimoji="1" lang="ja-JP" altLang="en-US" sz="2800" dirty="0"/>
              <a:t>がある可能性が</a:t>
            </a:r>
            <a:r>
              <a:rPr lang="ja-JP" altLang="en-US" sz="2800" dirty="0"/>
              <a:t>ある</a:t>
            </a:r>
            <a:r>
              <a:rPr kumimoji="1" lang="ja-JP" altLang="en-US" sz="2800" dirty="0"/>
              <a:t>。</a:t>
            </a:r>
            <a:endParaRPr kumimoji="1" lang="en-US" altLang="ja-JP" sz="2800" dirty="0"/>
          </a:p>
          <a:p>
            <a:endParaRPr kumimoji="1" lang="en-US" altLang="ja-JP" dirty="0"/>
          </a:p>
        </p:txBody>
      </p:sp>
      <p:pic>
        <p:nvPicPr>
          <p:cNvPr id="1026" name="Picture 2">
            <a:extLst>
              <a:ext uri="{FF2B5EF4-FFF2-40B4-BE49-F238E27FC236}">
                <a16:creationId xmlns:a16="http://schemas.microsoft.com/office/drawing/2014/main" id="{F2D978F5-A9B2-2FF5-9BCD-A87A88D2C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7418" y="2239164"/>
            <a:ext cx="4918262" cy="363343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246BF4D7-C786-7BC8-A655-B40A355943C1}"/>
              </a:ext>
            </a:extLst>
          </p:cNvPr>
          <p:cNvSpPr txBox="1"/>
          <p:nvPr/>
        </p:nvSpPr>
        <p:spPr>
          <a:xfrm>
            <a:off x="6237418" y="5872599"/>
            <a:ext cx="5112380" cy="553998"/>
          </a:xfrm>
          <a:prstGeom prst="rect">
            <a:avLst/>
          </a:prstGeom>
          <a:noFill/>
        </p:spPr>
        <p:txBody>
          <a:bodyPr wrap="square" rtlCol="0">
            <a:spAutoFit/>
          </a:bodyPr>
          <a:lstStyle/>
          <a:p>
            <a:r>
              <a:rPr lang="en-US" altLang="ja-JP" sz="1000" dirty="0" err="1"/>
              <a:t>Ligang</a:t>
            </a:r>
            <a:r>
              <a:rPr lang="en-US" altLang="ja-JP" sz="1000" dirty="0"/>
              <a:t> Zhang et </a:t>
            </a:r>
            <a:r>
              <a:rPr lang="en-US" altLang="ja-JP" sz="1000" dirty="0" err="1"/>
              <a:t>al.,"Representation</a:t>
            </a:r>
            <a:r>
              <a:rPr lang="en-US" altLang="ja-JP" sz="1000" dirty="0"/>
              <a:t> of facial expression categories in continuous arousal–valence space: Feature and correlation", Image and Vision Computing, 2014</a:t>
            </a:r>
          </a:p>
          <a:p>
            <a:endParaRPr kumimoji="1" lang="ja-JP" altLang="en-US" sz="1000" dirty="0"/>
          </a:p>
        </p:txBody>
      </p:sp>
    </p:spTree>
    <p:extLst>
      <p:ext uri="{BB962C8B-B14F-4D97-AF65-F5344CB8AC3E}">
        <p14:creationId xmlns:p14="http://schemas.microsoft.com/office/powerpoint/2010/main" val="3997339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VDA</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分散の二乗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387353"/>
            <a:ext cx="10058400" cy="415498"/>
          </a:xfrm>
          <a:prstGeom prst="rect">
            <a:avLst/>
          </a:prstGeom>
          <a:noFill/>
        </p:spPr>
        <p:txBody>
          <a:bodyPr wrap="square" rtlCol="0">
            <a:spAutoFit/>
          </a:bodyPr>
          <a:lstStyle/>
          <a:p>
            <a:r>
              <a:rPr lang="en-US" altLang="ja-JP" sz="1050" b="0" i="0" dirty="0">
                <a:solidFill>
                  <a:schemeClr val="bg1"/>
                </a:solidFill>
                <a:effectLst/>
                <a:latin typeface="Söhne"/>
              </a:rPr>
              <a:t>M. Moors, A. De </a:t>
            </a:r>
            <a:r>
              <a:rPr lang="en-US" altLang="ja-JP" sz="1050" b="0" i="0" dirty="0" err="1">
                <a:solidFill>
                  <a:schemeClr val="bg1"/>
                </a:solidFill>
                <a:effectLst/>
                <a:latin typeface="Söhne"/>
              </a:rPr>
              <a:t>Houwer</a:t>
            </a:r>
            <a:r>
              <a:rPr lang="en-US" altLang="ja-JP" sz="1050" b="0" i="0" dirty="0">
                <a:solidFill>
                  <a:schemeClr val="bg1"/>
                </a:solidFill>
                <a:effectLst/>
                <a:latin typeface="Söhne"/>
              </a:rPr>
              <a:t>, J. Hermans, D. </a:t>
            </a:r>
            <a:r>
              <a:rPr lang="en-US" altLang="ja-JP" sz="1050" b="0" i="0" dirty="0" err="1">
                <a:solidFill>
                  <a:schemeClr val="bg1"/>
                </a:solidFill>
                <a:effectLst/>
                <a:latin typeface="Söhne"/>
              </a:rPr>
              <a:t>Wanmaker</a:t>
            </a:r>
            <a:r>
              <a:rPr lang="en-US" altLang="ja-JP" sz="1050" b="0" i="0" dirty="0">
                <a:solidFill>
                  <a:schemeClr val="bg1"/>
                </a:solidFill>
                <a:effectLst/>
                <a:latin typeface="Söhne"/>
              </a:rPr>
              <a:t>, S. van </a:t>
            </a:r>
            <a:r>
              <a:rPr lang="en-US" altLang="ja-JP" sz="1050" b="0" i="0" dirty="0" err="1">
                <a:solidFill>
                  <a:schemeClr val="bg1"/>
                </a:solidFill>
                <a:effectLst/>
                <a:latin typeface="Söhne"/>
              </a:rPr>
              <a:t>Schie</a:t>
            </a:r>
            <a:r>
              <a:rPr lang="en-US" altLang="ja-JP" sz="1050" b="0" i="0" dirty="0">
                <a:solidFill>
                  <a:schemeClr val="bg1"/>
                </a:solidFill>
                <a:effectLst/>
                <a:latin typeface="Söhne"/>
              </a:rPr>
              <a:t>, K. Van </a:t>
            </a:r>
            <a:r>
              <a:rPr lang="en-US" altLang="ja-JP" sz="1050" b="0" i="0" dirty="0" err="1">
                <a:solidFill>
                  <a:schemeClr val="bg1"/>
                </a:solidFill>
                <a:effectLst/>
                <a:latin typeface="Söhne"/>
              </a:rPr>
              <a:t>Harmelen</a:t>
            </a:r>
            <a:r>
              <a:rPr lang="en-US" altLang="ja-JP" sz="1050" b="0" i="0" dirty="0">
                <a:solidFill>
                  <a:schemeClr val="bg1"/>
                </a:solidFill>
                <a:effectLst/>
                <a:latin typeface="Söhne"/>
              </a:rPr>
              <a:t>, A. De </a:t>
            </a:r>
            <a:r>
              <a:rPr lang="en-US" altLang="ja-JP" sz="1050" b="0" i="0" dirty="0" err="1">
                <a:solidFill>
                  <a:schemeClr val="bg1"/>
                </a:solidFill>
                <a:effectLst/>
                <a:latin typeface="Söhne"/>
              </a:rPr>
              <a:t>Schryver</a:t>
            </a:r>
            <a:r>
              <a:rPr lang="en-US" altLang="ja-JP" sz="1050" b="0" i="0" dirty="0">
                <a:solidFill>
                  <a:schemeClr val="bg1"/>
                </a:solidFill>
                <a:effectLst/>
                <a:latin typeface="Söhne"/>
              </a:rPr>
              <a:t>, M. De Winne, J. </a:t>
            </a:r>
            <a:r>
              <a:rPr lang="en-US" altLang="ja-JP" sz="1050" b="0" i="0" dirty="0" err="1">
                <a:solidFill>
                  <a:schemeClr val="bg1"/>
                </a:solidFill>
                <a:effectLst/>
                <a:latin typeface="Söhne"/>
              </a:rPr>
              <a:t>Brysbaert</a:t>
            </a:r>
            <a:r>
              <a:rPr lang="en-US" altLang="ja-JP" sz="1050" b="0" i="0" dirty="0">
                <a:solidFill>
                  <a:schemeClr val="bg1"/>
                </a:solidFill>
                <a:effectLst/>
                <a:latin typeface="Söhne"/>
              </a:rPr>
              <a:t>, M., "Norms of valence, arousal, dominance, and age of acquisition for 4,300 Dutch words," Behavior Research Methods, vol. 45, no. 1, pp. 169-177, 2013. [Online]. Available: </a:t>
            </a:r>
            <a:r>
              <a:rPr lang="en-US" altLang="ja-JP" sz="1050" b="0" i="0" u="sng" dirty="0">
                <a:solidFill>
                  <a:schemeClr val="bg1"/>
                </a:solidFill>
                <a:effectLst/>
                <a:latin typeface="Söhne"/>
                <a:hlinkClick r:id="rId2">
                  <a:extLst>
                    <a:ext uri="{A12FA001-AC4F-418D-AE19-62706E023703}">
                      <ahyp:hlinkClr xmlns:ahyp="http://schemas.microsoft.com/office/drawing/2018/hyperlinkcolor" val="tx"/>
                    </a:ext>
                  </a:extLst>
                </a:hlinkClick>
              </a:rPr>
              <a:t>https://biblio.ugent.be/publication/2958608/file/6776017.pdf</a:t>
            </a:r>
            <a:endParaRPr kumimoji="1" lang="ja-JP" altLang="en-US" sz="1050"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p:sp>
        <p:nvSpPr>
          <p:cNvPr id="6" name="TextBox 5">
            <a:extLst>
              <a:ext uri="{FF2B5EF4-FFF2-40B4-BE49-F238E27FC236}">
                <a16:creationId xmlns:a16="http://schemas.microsoft.com/office/drawing/2014/main" id="{C1DD1FF5-8BC6-0824-9645-A86540E689C8}"/>
              </a:ext>
            </a:extLst>
          </p:cNvPr>
          <p:cNvSpPr txBox="1"/>
          <p:nvPr/>
        </p:nvSpPr>
        <p:spPr>
          <a:xfrm>
            <a:off x="8478253" y="2037345"/>
            <a:ext cx="3120189" cy="3046988"/>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 0.1054</a:t>
            </a:r>
            <a:endParaRPr lang="ko-KR" altLang="en-US" sz="2400" dirty="0"/>
          </a:p>
        </p:txBody>
      </p:sp>
    </p:spTree>
    <p:extLst>
      <p:ext uri="{BB962C8B-B14F-4D97-AF65-F5344CB8AC3E}">
        <p14:creationId xmlns:p14="http://schemas.microsoft.com/office/powerpoint/2010/main" val="151162544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1135</TotalTime>
  <Words>1468</Words>
  <Application>Microsoft Office PowerPoint</Application>
  <PresentationFormat>와이드스크린</PresentationFormat>
  <Paragraphs>155</Paragraphs>
  <Slides>26</Slides>
  <Notes>1</Notes>
  <HiddenSlides>14</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26</vt:i4>
      </vt:variant>
    </vt:vector>
  </HeadingPairs>
  <TitlesOfParts>
    <vt:vector size="38" baseType="lpstr">
      <vt:lpstr>-apple-system</vt:lpstr>
      <vt:lpstr>Meiryo</vt:lpstr>
      <vt:lpstr>Meiryo UI</vt:lpstr>
      <vt:lpstr>Noto Sans CJK KR Regular</vt:lpstr>
      <vt:lpstr>Söhne</vt:lpstr>
      <vt:lpstr>Abadi</vt:lpstr>
      <vt:lpstr>Calibri</vt:lpstr>
      <vt:lpstr>Cambria Math</vt:lpstr>
      <vt:lpstr>Franklin Gothic Book</vt:lpstr>
      <vt:lpstr>Open Sans</vt:lpstr>
      <vt:lpstr>Wingdings</vt:lpstr>
      <vt:lpstr>1_RetrospectVTI</vt:lpstr>
      <vt:lpstr>感情認識に基づく対話システムのための VAD評価モデル</vt:lpstr>
      <vt:lpstr>PowerPoint 프레젠테이션</vt:lpstr>
      <vt:lpstr>EmoBank</vt:lpstr>
      <vt:lpstr>EmoBankのデータ分析</vt:lpstr>
      <vt:lpstr>EmoBankのデータ分析 Pandas Profiling Report</vt:lpstr>
      <vt:lpstr>VとAの間の相関関係</vt:lpstr>
      <vt:lpstr>VADの間の相関関係</vt:lpstr>
      <vt:lpstr>VAD予測モデル</vt:lpstr>
      <vt:lpstr>VAD予測モデル</vt:lpstr>
      <vt:lpstr>RoBERTa</vt:lpstr>
      <vt:lpstr>PowerPoint 프레젠테이션</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프레젠테이션</vt:lpstr>
      <vt:lpstr>Position Embedding</vt:lpstr>
      <vt:lpstr>Masked Language Model (MLM)</vt:lpstr>
      <vt:lpstr>Next Sentence Prediction (NSP)</vt:lpstr>
      <vt:lpstr>Segment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9LDI1101</cp:lastModifiedBy>
  <cp:revision>121</cp:revision>
  <dcterms:created xsi:type="dcterms:W3CDTF">2023-05-18T06:05:56Z</dcterms:created>
  <dcterms:modified xsi:type="dcterms:W3CDTF">2023-06-04T14:09:36Z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